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5" r:id="rId1"/>
  </p:sldMasterIdLst>
  <p:notesMasterIdLst>
    <p:notesMasterId r:id="rId25"/>
  </p:notesMasterIdLst>
  <p:handoutMasterIdLst>
    <p:handoutMasterId r:id="rId26"/>
  </p:handoutMasterIdLst>
  <p:sldIdLst>
    <p:sldId id="401" r:id="rId2"/>
    <p:sldId id="473" r:id="rId3"/>
    <p:sldId id="475" r:id="rId4"/>
    <p:sldId id="477" r:id="rId5"/>
    <p:sldId id="476" r:id="rId6"/>
    <p:sldId id="478" r:id="rId7"/>
    <p:sldId id="494" r:id="rId8"/>
    <p:sldId id="495" r:id="rId9"/>
    <p:sldId id="481" r:id="rId10"/>
    <p:sldId id="479" r:id="rId11"/>
    <p:sldId id="480" r:id="rId12"/>
    <p:sldId id="482" r:id="rId13"/>
    <p:sldId id="483" r:id="rId14"/>
    <p:sldId id="484" r:id="rId15"/>
    <p:sldId id="485" r:id="rId16"/>
    <p:sldId id="486" r:id="rId17"/>
    <p:sldId id="487" r:id="rId18"/>
    <p:sldId id="488" r:id="rId19"/>
    <p:sldId id="489" r:id="rId20"/>
    <p:sldId id="490" r:id="rId21"/>
    <p:sldId id="491" r:id="rId22"/>
    <p:sldId id="492" r:id="rId23"/>
    <p:sldId id="493" r:id="rId24"/>
  </p:sldIdLst>
  <p:sldSz cx="10080625" cy="5670550"/>
  <p:notesSz cx="7772400" cy="10058400"/>
  <p:embeddedFontLst>
    <p:embeddedFont>
      <p:font typeface="Proxima Nova Alt Rg" panose="02000506030000020004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D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36" autoAdjust="0"/>
  </p:normalViewPr>
  <p:slideViewPr>
    <p:cSldViewPr snapToGrid="0">
      <p:cViewPr varScale="1">
        <p:scale>
          <a:sx n="109" d="100"/>
          <a:sy n="109" d="100"/>
        </p:scale>
        <p:origin x="114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315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D14DB-7F98-45D5-8590-CF9744E6C20D}" type="datetimeFigureOut">
              <a:rPr lang="en-US" smtClean="0">
                <a:latin typeface="Proxima Nova Alt Rg" panose="02000506030000020004" pitchFamily="2" charset="0"/>
              </a:rPr>
              <a:t>8/31/2026</a:t>
            </a:fld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FD633-78BE-469C-BC7F-0C46EC5604FA}" type="slidenum">
              <a:rPr lang="en-US" smtClean="0">
                <a:latin typeface="Proxima Nova Alt Rg" panose="02000506030000020004" pitchFamily="2" charset="0"/>
              </a:rPr>
              <a:t>‹#›</a:t>
            </a:fld>
            <a:endParaRPr lang="en-US" dirty="0">
              <a:latin typeface="Proxima Nova Alt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029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roxima Nova Alt Rg" panose="0200050603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roxima Nova Alt Rg" panose="02000506030000020004" pitchFamily="2" charset="0"/>
              </a:defRPr>
            </a:lvl1pPr>
          </a:lstStyle>
          <a:p>
            <a:fld id="{32E47435-B17C-4E46-A2F5-7C5177B179D8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roxima Nova Alt Rg" panose="0200050603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roxima Nova Alt Rg" panose="02000506030000020004" pitchFamily="2" charset="0"/>
              </a:defRPr>
            </a:lvl1pPr>
          </a:lstStyle>
          <a:p>
            <a:fld id="{FDE7CC1E-329C-405E-83A2-31F2FF4945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91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This is the download page at the Zotero website. It automatically recognizes your operating system and web browser.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blue “Download”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448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Click on the Zotero Connector entry to read what the extension can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134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Check the check box next to it in the listing under Installed extensions to enable the connector.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67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Zotero icon appears in the toolbar, with a notice attached letting you know that the connector needs additional access permissions.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message.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41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 dialog box opens that asks you for permission to access zotero.org, and giving you several options.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most extensive: the “Always Allow for Every Website…” Zotero needs this to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80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They really want you to be sure, which is a good thing. Zotero can be trusted, so you should confirm by choosing “Always Allow on Every Website.”</a:t>
            </a:r>
          </a:p>
          <a:p>
            <a:pPr marL="171450" indent="-171450">
              <a:buFontTx/>
              <a:buChar char="-"/>
            </a:pPr>
            <a:r>
              <a:rPr lang="en-US" dirty="0"/>
              <a:t>Safari is now set up to work with Zotero.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39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You might want a different browser. Here is how to install the connector for Firefox.</a:t>
            </a:r>
          </a:p>
          <a:p>
            <a:pPr marL="171450" indent="-171450">
              <a:buFontTx/>
              <a:buChar char="-"/>
            </a:pPr>
            <a:r>
              <a:rPr lang="en-US" dirty="0"/>
              <a:t>Use Firefox to open the download page.</a:t>
            </a:r>
          </a:p>
          <a:p>
            <a:pPr marL="171450" indent="-171450">
              <a:buFontTx/>
              <a:buChar char="-"/>
            </a:pPr>
            <a:r>
              <a:rPr lang="en-US" dirty="0"/>
              <a:t>It has sensed that you are using Firefox, and it offers you the “Install Firefox Connector” button.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that blue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00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Firefox asks you if you are sure you want to install an add-on from zotero.org. You do.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blue “Continue to installation”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2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The installation permissions warning dialog box will appear, listing what the add-on will be able to do, and offering you the option to allow it in private windows (your choice).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blue “Add” button.</a:t>
            </a:r>
          </a:p>
          <a:p>
            <a:pPr marL="171450" indent="-171450">
              <a:buFontTx/>
              <a:buChar char="-"/>
            </a:pPr>
            <a:r>
              <a:rPr lang="en-US" dirty="0"/>
              <a:t>A “Z” Zotero button will appear in the toolbar.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45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You can install it in Google Chrome or any of the other chromium-based web browsers as well.</a:t>
            </a:r>
          </a:p>
          <a:p>
            <a:pPr marL="171450" indent="-171450">
              <a:buFontTx/>
              <a:buChar char="-"/>
            </a:pPr>
            <a:r>
              <a:rPr lang="en-US" dirty="0"/>
              <a:t>Use the chromium-based browser to open the Zotero download page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blue “Install Chrome Connector”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642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It will take you to the Chrome web store.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blue “Add to Chrome”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616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The installer opens a window for you to drag and drop the Zotero program icon onto the install an app folder. You should do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7114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A dialog box will tell you that it has been installed.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77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To get the Zotero icon to always appear in the toolbar, click on the extensions icon (looks like a jigsaw puzzle piece). </a:t>
            </a:r>
          </a:p>
          <a:p>
            <a:pPr marL="171450" indent="-171450">
              <a:buFontTx/>
              <a:buChar char="-"/>
            </a:pPr>
            <a:r>
              <a:rPr lang="en-US" dirty="0"/>
              <a:t>Next to the listing for the Zotero connector is a push-pin icon. Click on it to pin the Zotero icon to the toolbar.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375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Ta-Da! Your browser </a:t>
            </a:r>
            <a:r>
              <a:rPr lang="en-US"/>
              <a:t>is now set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20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Since you downloaded this app from the internet, MacOS will ask you if you are sure you want to open it. Click on the blue “Open” button.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718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Now, when you open your apps folder, Zotero is there. Click on it to start Zotero.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34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This is the standard empty Zotero database that you get when you first install Zotero.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Zotero entry in the App menu bar/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240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Click on “Settings” in the Zotero app menu bar pull down menu.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4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This is the standard Zotero setting dialog common to all operating systems. Follow the generic Zotero installation/configuration instructions from this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871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If you are using Safari as your browser, the connector is already built in. You just need to enable it in the Safari settings.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12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In the Safari app menu bar, click on the “</a:t>
            </a:r>
            <a:r>
              <a:rPr lang="en-US" dirty="0" err="1"/>
              <a:t>Safari“pull</a:t>
            </a:r>
            <a:r>
              <a:rPr lang="en-US" dirty="0"/>
              <a:t>-down menu, and then select “Safari Extensions…”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E7CC1E-329C-405E-83A2-31F2FF4945F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7700-708F-40CB-8442-42B5E964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348" y="3165763"/>
            <a:ext cx="9504507" cy="78220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C9A87-C279-490F-82C7-6EB3E5C5F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348" y="4015653"/>
            <a:ext cx="9504507" cy="93575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38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4C7AA-A44F-4732-A018-56EFCB84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A8D39-5A61-414C-AB2A-47C632093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A1C6-088E-4D9E-B175-C38F466CF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8C805-C5F5-4455-8B8B-F484B8B8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FBE7E-CA36-442F-A954-58948F85E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CC950-6EF2-43F8-AA75-826490AB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8B856-8036-4128-900B-83DAEA8F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7E3617-6970-4D0D-8CBB-7361F6505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A97C1-BEFC-4213-8306-67D4219B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B46C1-6628-44FE-832E-7EF88E16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71E61-A7D4-4B5C-A241-08DEACD8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6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4F330-815E-4C4E-8F4C-3078BB9EA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301625"/>
            <a:ext cx="2173288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F5C7AB-9CEA-4D6B-B691-917028C4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301625"/>
            <a:ext cx="6367462" cy="4805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24BFB-6C7B-45B4-B02A-52D5D2370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39F0F-8FB5-4D68-A57B-31D195935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BD4E4-04F9-4AA0-9B84-D7FBBDF5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3A97C-C58C-40C8-8855-6A2AD0771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87E53-F891-45E5-A985-B9FFC5BCA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E8BA0-8AD7-47CB-81EE-E72A54601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92779-3729-4696-A1B1-C549793D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E494C-0DD1-498E-909F-86E810573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A810-983E-43BA-8835-061B283F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D42DF-BB67-4E06-973D-F048CA8D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88911-3D80-4E83-B6A5-B45DA385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F6143-FF3C-4722-AB5E-89B955A4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4E9F9-CC00-4242-AF80-AB73947B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3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3167-CD53-42BE-A946-612DA9758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AA363-D496-49FE-BE65-284CF7DDA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1509713"/>
            <a:ext cx="4270375" cy="3597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515470-6B4A-48B9-8060-B71076C1D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509713"/>
            <a:ext cx="4270375" cy="3597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C3C9B-CDF1-4539-8161-582D50B86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3D1FB-ECD4-4BF1-9B52-6BF6133E5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4B301-F9C8-440E-9947-582E6D04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BDE8F-8949-4570-A1F8-4D1AAD10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D6140-7481-43DF-8BC5-C3A67ECA9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0CCF5-BF9E-4561-BF81-DC2892713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09066-752E-4818-AA34-D342C1B70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13F7B-9ADB-4F0D-B27A-EE49D7FB6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ACFB0-45A8-4BA4-99EA-C64D6DD5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E27951-A3C7-4DC4-BFDF-5A8046FB8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8C1B7E-4167-4E42-A19F-60E82C9F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6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FDD5-8CF2-4FC7-855C-2355735A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D9F3A-2788-4166-BF90-98ABA7DD0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02385-DEBD-4219-B4CB-42D2473C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776B50-764E-4A04-BE75-7772C89E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9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FDD5-8CF2-4FC7-855C-2355735A7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657076"/>
            <a:ext cx="8693150" cy="10969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D9F3A-2788-4166-BF90-98ABA7DD0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02385-DEBD-4219-B4CB-42D2473C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776B50-764E-4A04-BE75-7772C89E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0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637BB-0AC2-4B78-A751-8481A7EF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EF281-3252-44F3-83C3-80D06374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24682-A4F7-4BCC-BDB6-E52793D2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5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242B-5CC4-4BC1-85FD-34539C12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A3-D009-4FE0-9F78-12978F7C1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B2ADD-22FF-4EB9-A1AA-A3A8AC186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D3CC2-086C-4A1E-9BD5-28E6D9E9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2E9B5-71DB-4EF7-890E-B6E11FBF7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3942B-C27A-469B-BC7B-BF19F7DC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6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0DBD98-D1A6-401D-B702-B3F693EDC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3150" cy="1096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821F3-D1EC-4EA1-8167-F0BE32C37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509713"/>
            <a:ext cx="8693150" cy="3597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4FD7-617F-4C9C-A9E8-E750561F2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5256213"/>
            <a:ext cx="226695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FD129-CF4A-4380-8724-2BA653653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8513" y="5256213"/>
            <a:ext cx="340360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zotero mac install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A1829-C4F3-4DB4-997E-BB05C0E8E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19938" y="5256213"/>
            <a:ext cx="226695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D8AC4-6D4A-4929-B50F-079CB5D31D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6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7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FA53E7-1485-48DD-A680-A9DE78A6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Zotero on Mac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B7AFC51F-BFDB-4940-8D30-66DC7C0A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60110C-49AE-4F8B-9B5C-5B1F50D3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2F7738-8D46-4FC1-9E4F-5B33878F6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</p:spTree>
    <p:extLst>
      <p:ext uri="{BB962C8B-B14F-4D97-AF65-F5344CB8AC3E}">
        <p14:creationId xmlns:p14="http://schemas.microsoft.com/office/powerpoint/2010/main" val="3499408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D6765-AFE2-E31B-C8FD-1E7F09633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37976D-ECFC-71EC-DCCC-6A7EE4E82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A05130-F9B4-A207-C9B6-24A3B6A0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9DEEF-E0CE-DEA2-8680-D5D0EAAE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5A6CA-8A94-3416-3973-90C06487F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2"/>
          </a:xfrm>
          <a:prstGeom prst="rect">
            <a:avLst/>
          </a:prstGeom>
        </p:spPr>
      </p:pic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3BD5846F-2631-9518-98D4-F59A85B928D3}"/>
              </a:ext>
            </a:extLst>
          </p:cNvPr>
          <p:cNvSpPr/>
          <p:nvPr/>
        </p:nvSpPr>
        <p:spPr>
          <a:xfrm rot="10800000">
            <a:off x="1534430" y="-38101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A037E7FD-1016-1B2E-E69F-714522C0F1AE}"/>
              </a:ext>
            </a:extLst>
          </p:cNvPr>
          <p:cNvSpPr/>
          <p:nvPr/>
        </p:nvSpPr>
        <p:spPr>
          <a:xfrm rot="10800000">
            <a:off x="2135238" y="263525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7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E7EF0-9878-0AA7-EB0D-D433E5145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B2D900-10DE-7157-BADA-A54F73AB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4972F-58F4-1DCE-AA6F-50ADA4D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C375B-33BF-5397-6B51-6F5763DE7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3FA758-C6F7-E86C-BA61-325C4DB3B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1" cy="5256212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5534BEE2-185E-1756-3635-C8EA25047A6B}"/>
              </a:ext>
            </a:extLst>
          </p:cNvPr>
          <p:cNvSpPr/>
          <p:nvPr/>
        </p:nvSpPr>
        <p:spPr>
          <a:xfrm>
            <a:off x="3128622" y="2477293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1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6BD32-A857-6EB7-A83E-622779B21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96EB8A-AD30-FE1A-B47A-7E05954BA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89463E-307F-95C1-5F85-972CDB18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04B0D-339D-DE83-8CE2-20909512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4C4370-C427-4148-8940-CA14FAD463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2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D25DD982-6A4F-8182-B937-FAA8CAF2FA8E}"/>
              </a:ext>
            </a:extLst>
          </p:cNvPr>
          <p:cNvSpPr/>
          <p:nvPr/>
        </p:nvSpPr>
        <p:spPr>
          <a:xfrm>
            <a:off x="3128622" y="2477293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0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BC6E8-7967-962A-F6F2-F7796E0C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5FE216-6308-8426-9FE2-0638567E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55A5D1-2283-1638-8E88-94F1F101F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EE4FD-3812-A0C2-D9B3-6F1363CF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A4DD1-6EFE-51CA-06B9-C2CC43052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1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95E9864C-2D91-BE35-00F1-861AA758C071}"/>
              </a:ext>
            </a:extLst>
          </p:cNvPr>
          <p:cNvSpPr/>
          <p:nvPr/>
        </p:nvSpPr>
        <p:spPr>
          <a:xfrm>
            <a:off x="3242922" y="200086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7E5D8F-E8C2-9F34-81A7-EDA1BE7B5F1D}"/>
              </a:ext>
            </a:extLst>
          </p:cNvPr>
          <p:cNvSpPr/>
          <p:nvPr/>
        </p:nvSpPr>
        <p:spPr>
          <a:xfrm>
            <a:off x="3662703" y="255527"/>
            <a:ext cx="1480797" cy="44627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2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4E4F-790B-CF56-726D-2D61BC56B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31386-2B21-0AB4-F42F-5524BA557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F0412-1ECF-EE31-F4AC-9A7DA612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2B184-8BC8-97D9-9DD6-221D014BC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6AEAB3-00E1-0BD2-6D6F-E267363A51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7" y="0"/>
            <a:ext cx="8082248" cy="5256211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2C36787D-4238-9892-DBF1-DF246CF624C1}"/>
              </a:ext>
            </a:extLst>
          </p:cNvPr>
          <p:cNvSpPr/>
          <p:nvPr/>
        </p:nvSpPr>
        <p:spPr>
          <a:xfrm>
            <a:off x="2750797" y="1852490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D72D66-B688-FE80-94EF-5E67C5EADAFD}"/>
              </a:ext>
            </a:extLst>
          </p:cNvPr>
          <p:cNvSpPr/>
          <p:nvPr/>
        </p:nvSpPr>
        <p:spPr>
          <a:xfrm>
            <a:off x="2960688" y="492368"/>
            <a:ext cx="1584935" cy="17496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4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2C55B-9889-F9D6-28CE-9FDEC139B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D82E-4132-60FB-4C1A-2E18BB79F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835BED-C5A3-4904-F3CC-D15B78DA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74EF5-AD13-45FE-5141-C1EBFBD3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23E449-D165-CD67-7A0A-F6F3F34C6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7" y="0"/>
            <a:ext cx="8082248" cy="5256210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3E785A71-B38E-90F6-1381-335157F28F03}"/>
              </a:ext>
            </a:extLst>
          </p:cNvPr>
          <p:cNvSpPr/>
          <p:nvPr/>
        </p:nvSpPr>
        <p:spPr>
          <a:xfrm>
            <a:off x="3965290" y="2326479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13EBBD5-73F8-50F5-588F-E14332620351}"/>
              </a:ext>
            </a:extLst>
          </p:cNvPr>
          <p:cNvSpPr/>
          <p:nvPr/>
        </p:nvSpPr>
        <p:spPr>
          <a:xfrm>
            <a:off x="4314705" y="782514"/>
            <a:ext cx="1453050" cy="211894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8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E87BE-4877-34A6-AC6A-0376A785C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3FFDB-1549-CBDE-47BA-5E3F80297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91B04A-1FD1-21CA-5696-C72D1C2D4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27FEF-6293-7ECD-696B-D97F57D0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EAE9E-661A-AB9B-3B09-0891FEF11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7" y="0"/>
            <a:ext cx="8082247" cy="5256210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B35BAF27-8193-6F30-5350-D1C42C297ECE}"/>
              </a:ext>
            </a:extLst>
          </p:cNvPr>
          <p:cNvSpPr/>
          <p:nvPr/>
        </p:nvSpPr>
        <p:spPr>
          <a:xfrm>
            <a:off x="6024925" y="3187573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D06C573-EBB8-0AC6-DE02-D6F1BA536E1F}"/>
              </a:ext>
            </a:extLst>
          </p:cNvPr>
          <p:cNvSpPr/>
          <p:nvPr/>
        </p:nvSpPr>
        <p:spPr>
          <a:xfrm>
            <a:off x="5850056" y="1568630"/>
            <a:ext cx="2652106" cy="230877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3B547-6142-5ABD-D8EE-5B2A0974B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474BB2-08DE-1849-6118-F362FA99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6BA2BB-616A-BFD0-AAAA-5DD1C49B1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14757-7ABB-9276-9D33-ABEA248C3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F509AF-113D-DA7C-C006-4E1789240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7" y="0"/>
            <a:ext cx="8082247" cy="5256209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73DDA81B-47BB-BC68-8012-EA9DB831952D}"/>
              </a:ext>
            </a:extLst>
          </p:cNvPr>
          <p:cNvSpPr/>
          <p:nvPr/>
        </p:nvSpPr>
        <p:spPr>
          <a:xfrm>
            <a:off x="7414109" y="1349981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E3E05F-FCA4-D074-0AA9-B7767F258E4F}"/>
              </a:ext>
            </a:extLst>
          </p:cNvPr>
          <p:cNvSpPr/>
          <p:nvPr/>
        </p:nvSpPr>
        <p:spPr>
          <a:xfrm>
            <a:off x="6541476" y="619061"/>
            <a:ext cx="2294793" cy="110423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2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4FC4A-48FC-EC21-3475-107D81F02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7C290-75A7-B287-560A-7D949A8A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ED6FD6-84ED-31A9-A742-DC96199A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08620-7E93-4C77-157D-03DAFA86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37AFCD-A408-77B1-B1D1-B938477FDC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8" y="0"/>
            <a:ext cx="8082245" cy="5256209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5E2F3662-0D64-80CC-3F1D-259A3C26060D}"/>
              </a:ext>
            </a:extLst>
          </p:cNvPr>
          <p:cNvSpPr/>
          <p:nvPr/>
        </p:nvSpPr>
        <p:spPr>
          <a:xfrm>
            <a:off x="8043522" y="1886317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34805E-E541-85DB-DFA3-0F154578C037}"/>
              </a:ext>
            </a:extLst>
          </p:cNvPr>
          <p:cNvSpPr/>
          <p:nvPr/>
        </p:nvSpPr>
        <p:spPr>
          <a:xfrm>
            <a:off x="6348046" y="619061"/>
            <a:ext cx="2488223" cy="171969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D3B63-E4C3-5EE7-AD10-32B3CA11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9C5E27-9B36-3A0A-79CD-B0421B7B5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3AD043-14BD-0EC7-9BEB-AA86500E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FFFD6-4266-7853-8497-4BF64DAC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DDFAB3-7FD7-D3FF-CD65-951B1C31E7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8" y="0"/>
            <a:ext cx="8082245" cy="525620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94EA37-642C-EB0C-48FF-49E94AE0E639}"/>
              </a:ext>
            </a:extLst>
          </p:cNvPr>
          <p:cNvSpPr/>
          <p:nvPr/>
        </p:nvSpPr>
        <p:spPr>
          <a:xfrm>
            <a:off x="6089381" y="1468076"/>
            <a:ext cx="2324858" cy="218952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A178D26D-7C3A-C126-BDC0-A4D0F866E133}"/>
              </a:ext>
            </a:extLst>
          </p:cNvPr>
          <p:cNvSpPr/>
          <p:nvPr/>
        </p:nvSpPr>
        <p:spPr>
          <a:xfrm>
            <a:off x="5958621" y="3079569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0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52A81-7C31-98FA-E81C-AF43271EE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5C144-A602-6116-78BA-5AA06C55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B58ED-5582-AEFB-5D02-CA26A7DD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42F89-52CC-94D6-105D-10506A5B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C2D2E-BF69-AEFF-4F3E-2092EA6D0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879" y="-97689"/>
            <a:ext cx="8594008" cy="56555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9F01C2-D316-1750-E982-7EB78D1AA4DF}"/>
              </a:ext>
            </a:extLst>
          </p:cNvPr>
          <p:cNvSpPr txBox="1"/>
          <p:nvPr/>
        </p:nvSpPr>
        <p:spPr>
          <a:xfrm>
            <a:off x="1542773" y="3875878"/>
            <a:ext cx="7094220" cy="704858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</a:rPr>
              <a:t>www.zotero.org/download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5B16F3-04E3-F78B-48E6-DC8601FB80B1}"/>
              </a:ext>
            </a:extLst>
          </p:cNvPr>
          <p:cNvSpPr/>
          <p:nvPr/>
        </p:nvSpPr>
        <p:spPr>
          <a:xfrm>
            <a:off x="1767254" y="1077886"/>
            <a:ext cx="3112477" cy="271159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005159-CB93-1D04-32E9-9148EF7CAA9E}"/>
              </a:ext>
            </a:extLst>
          </p:cNvPr>
          <p:cNvSpPr/>
          <p:nvPr/>
        </p:nvSpPr>
        <p:spPr>
          <a:xfrm>
            <a:off x="5200894" y="1077886"/>
            <a:ext cx="3213344" cy="271159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F9A45E11-47F6-EA5E-D391-5F9BAEF21798}"/>
              </a:ext>
            </a:extLst>
          </p:cNvPr>
          <p:cNvSpPr/>
          <p:nvPr/>
        </p:nvSpPr>
        <p:spPr>
          <a:xfrm>
            <a:off x="2355876" y="3049588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0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CABB1-EF38-BEF2-9014-29A743F4C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65210-77F9-F31B-5A58-4EBB76842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303B92-7F12-DC78-1E67-49606358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4FAFE-5C03-6E20-9714-24289FA61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8F844-5C53-4B41-C96A-0D1CAB73A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8" y="0"/>
            <a:ext cx="8082244" cy="5256208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1B5DF07C-7E93-523A-36A7-5D237270BAEC}"/>
              </a:ext>
            </a:extLst>
          </p:cNvPr>
          <p:cNvSpPr/>
          <p:nvPr/>
        </p:nvSpPr>
        <p:spPr>
          <a:xfrm>
            <a:off x="2064128" y="698474"/>
            <a:ext cx="346926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2EF3D-CCFD-967D-9658-22DBF67BE581}"/>
              </a:ext>
            </a:extLst>
          </p:cNvPr>
          <p:cNvSpPr/>
          <p:nvPr/>
        </p:nvSpPr>
        <p:spPr>
          <a:xfrm>
            <a:off x="2479431" y="1312315"/>
            <a:ext cx="4114800" cy="110557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B186EF77-5053-0F9A-EC84-980485712539}"/>
              </a:ext>
            </a:extLst>
          </p:cNvPr>
          <p:cNvSpPr/>
          <p:nvPr/>
        </p:nvSpPr>
        <p:spPr>
          <a:xfrm>
            <a:off x="7295051" y="1373861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2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" grpId="0" animBg="1"/>
      <p:bldP spid="5" grpId="1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A002D-48B5-B68A-46B2-5CCBD0C84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A698AE-1E3A-9DE7-DA6C-0458476C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B4013-5B67-0495-DD1D-966B909C9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6004F-EDF2-998D-790B-D740A1E1E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55E7E6-5136-FEC7-9A80-32DE52E74C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8" y="0"/>
            <a:ext cx="8082244" cy="525620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C95AB7F-BAD9-7BD2-3DFE-39BC83583DAE}"/>
              </a:ext>
            </a:extLst>
          </p:cNvPr>
          <p:cNvSpPr/>
          <p:nvPr/>
        </p:nvSpPr>
        <p:spPr>
          <a:xfrm>
            <a:off x="6435969" y="414342"/>
            <a:ext cx="1960686" cy="191561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22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EE3A7-D2CD-F7E0-A93F-BA809E4C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8FDBCC-A99D-873E-0B56-F945B7FE3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570F1E-BC22-A4D4-D943-5790B9530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D82C3-9F00-4818-CA62-B20E7ADF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600772-CD6C-5048-65A3-953B8887A8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8" y="0"/>
            <a:ext cx="8082244" cy="5256207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4A83C622-C606-9B9F-FDB3-2A37874BBB3A}"/>
              </a:ext>
            </a:extLst>
          </p:cNvPr>
          <p:cNvSpPr/>
          <p:nvPr/>
        </p:nvSpPr>
        <p:spPr>
          <a:xfrm>
            <a:off x="7990143" y="414343"/>
            <a:ext cx="346926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00710B5-9874-0879-0528-249EF5EC6365}"/>
              </a:ext>
            </a:extLst>
          </p:cNvPr>
          <p:cNvSpPr/>
          <p:nvPr/>
        </p:nvSpPr>
        <p:spPr>
          <a:xfrm>
            <a:off x="6742112" y="577527"/>
            <a:ext cx="1830387" cy="122489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06D56C48-FED1-13C7-B1CA-40884EB2DB1F}"/>
              </a:ext>
            </a:extLst>
          </p:cNvPr>
          <p:cNvSpPr/>
          <p:nvPr/>
        </p:nvSpPr>
        <p:spPr>
          <a:xfrm>
            <a:off x="7543190" y="1266216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8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" grpId="0" animBg="1"/>
      <p:bldP spid="5" grpId="1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D626A-EC5F-3B38-304D-257EA37D8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F83759-0421-97C3-B07A-C190F12D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B63313-1458-A1D3-665F-2A764DB02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AD836-D120-4A1C-3F9D-901F3F8E3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FF33CA-5EE2-EDF6-47FF-04D6511AE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9" y="0"/>
            <a:ext cx="8082242" cy="5256207"/>
          </a:xfrm>
          <a:prstGeom prst="rect">
            <a:avLst/>
          </a:prstGeom>
        </p:spPr>
      </p:pic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CE6F28C3-D6B2-DB50-5A07-0A25E1D78BD0}"/>
              </a:ext>
            </a:extLst>
          </p:cNvPr>
          <p:cNvSpPr/>
          <p:nvPr/>
        </p:nvSpPr>
        <p:spPr>
          <a:xfrm>
            <a:off x="7666282" y="414343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5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53FD-9C0B-2297-A104-73D204068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466AC-96F0-4512-C02C-75BCCE63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C1F06-85D6-0E27-D38A-226F94887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602EC-C697-B3D0-7A7E-FC957EC8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31B3B8-FAAE-C7E1-B0D8-543E7978A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2" cy="5256213"/>
          </a:xfrm>
          <a:prstGeom prst="rect">
            <a:avLst/>
          </a:prstGeom>
        </p:spPr>
      </p:pic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68A8D3B9-C272-22EB-3168-7A6ABEC7F36E}"/>
              </a:ext>
            </a:extLst>
          </p:cNvPr>
          <p:cNvSpPr/>
          <p:nvPr/>
        </p:nvSpPr>
        <p:spPr>
          <a:xfrm>
            <a:off x="1942638" y="1502141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60E620E0-6CA2-665B-DAB5-CAEB447C1E31}"/>
              </a:ext>
            </a:extLst>
          </p:cNvPr>
          <p:cNvSpPr/>
          <p:nvPr/>
        </p:nvSpPr>
        <p:spPr>
          <a:xfrm>
            <a:off x="2960688" y="1502141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9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224CA-41A5-6A7F-6BB3-7E372E7F2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39FDAB-374B-BBAD-D17A-A3D3AA583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806CD-8972-22DD-BAD0-0D5D6EFBD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31046-088F-3BEC-069A-EF292FF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B18116-D978-1968-B515-1978A85943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1" cy="5256213"/>
          </a:xfrm>
          <a:prstGeom prst="rect">
            <a:avLst/>
          </a:prstGeom>
        </p:spPr>
      </p:pic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F9DB0918-548B-F018-E5F0-C18355343698}"/>
              </a:ext>
            </a:extLst>
          </p:cNvPr>
          <p:cNvSpPr/>
          <p:nvPr/>
        </p:nvSpPr>
        <p:spPr>
          <a:xfrm>
            <a:off x="4620530" y="2082433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5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AA6F-93C5-081A-C53B-9E80B047A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0258C-D8CA-08F2-DE46-BADDFC58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074DD-DA38-77F3-1442-B3C228708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4FFC5-0C8E-F7A7-469B-CB2C39873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8E1E27-CC79-6B59-77FB-3686610B40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1" cy="525621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BF9168-EA9F-073F-1570-EC897F3A878F}"/>
              </a:ext>
            </a:extLst>
          </p:cNvPr>
          <p:cNvSpPr/>
          <p:nvPr/>
        </p:nvSpPr>
        <p:spPr>
          <a:xfrm>
            <a:off x="5363308" y="1600199"/>
            <a:ext cx="615462" cy="61546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4043AAB8-D9BF-31D1-EC0D-EF534A77D326}"/>
              </a:ext>
            </a:extLst>
          </p:cNvPr>
          <p:cNvSpPr/>
          <p:nvPr/>
        </p:nvSpPr>
        <p:spPr>
          <a:xfrm>
            <a:off x="5040311" y="1757117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3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87A66-0B11-98D8-5EB5-AAE166790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908F15-C36E-6C25-AD66-58E059682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FD3BB4-5CB3-86DF-59C4-25AFC753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9B262-CD56-C4E8-1050-2ECBC869C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5CC774-D440-25EE-F54E-39845F9392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1" cy="5256212"/>
          </a:xfrm>
          <a:prstGeom prst="rect">
            <a:avLst/>
          </a:prstGeom>
        </p:spPr>
      </p:pic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7C679206-C9AB-6DE3-5E84-03CF7E3AAF69}"/>
              </a:ext>
            </a:extLst>
          </p:cNvPr>
          <p:cNvSpPr/>
          <p:nvPr/>
        </p:nvSpPr>
        <p:spPr>
          <a:xfrm rot="18993986">
            <a:off x="921753" y="103006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3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C5B85-FD9A-34BD-F6AF-AAEACAAA8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ABE78-2D6F-B571-3325-7B048D1F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1BB695-3864-53A1-E7A7-A69F6EEB7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E45AB-5402-A201-D387-2971A6F3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6BCDF-5E4C-DE8C-9D36-1B5037B4F4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2"/>
          </a:xfrm>
          <a:prstGeom prst="rect">
            <a:avLst/>
          </a:prstGeom>
        </p:spPr>
      </p:pic>
      <p:sp>
        <p:nvSpPr>
          <p:cNvPr id="5" name="Arrow: Right 4" descr="arrow number pointing from sources to Juris-M screenshot">
            <a:extLst>
              <a:ext uri="{FF2B5EF4-FFF2-40B4-BE49-F238E27FC236}">
                <a16:creationId xmlns:a16="http://schemas.microsoft.com/office/drawing/2014/main" id="{9E92C1BB-B273-9D76-4960-39E41760F25A}"/>
              </a:ext>
            </a:extLst>
          </p:cNvPr>
          <p:cNvSpPr/>
          <p:nvPr/>
        </p:nvSpPr>
        <p:spPr>
          <a:xfrm>
            <a:off x="826764" y="297417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2D301-271C-DF04-9645-3A714A803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652050-E3A2-2897-2A78-654300567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DA0E1E-C4CD-5CCA-FFFC-32E10128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0A003-D24E-6671-8E4D-902847FE2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77E066-CDA7-D633-A62F-FA044F00C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85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AF4D4-0CD2-3612-13F7-DB83B167B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FB6D45-76E1-FFFD-2286-6502D47F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5FE4D2-2F1C-313B-0E23-457415E60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zotero mac install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3EB46-D73E-E18B-1075-DEA5EAD5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8864A3-1B58-4594-6013-5668B773FF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9186" y="0"/>
            <a:ext cx="8082250" cy="525621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BDC05D2-D372-596E-7D05-05EA7A2D9008}"/>
              </a:ext>
            </a:extLst>
          </p:cNvPr>
          <p:cNvSpPr/>
          <p:nvPr/>
        </p:nvSpPr>
        <p:spPr>
          <a:xfrm>
            <a:off x="5574324" y="2716823"/>
            <a:ext cx="2716822" cy="49237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3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Custom 1">
      <a:dk1>
        <a:srgbClr val="C9F0FE"/>
      </a:dk1>
      <a:lt1>
        <a:srgbClr val="DBEEF3"/>
      </a:lt1>
      <a:dk2>
        <a:srgbClr val="00B0F0"/>
      </a:dk2>
      <a:lt2>
        <a:srgbClr val="DBEEF3"/>
      </a:lt2>
      <a:accent1>
        <a:srgbClr val="B7DDE8"/>
      </a:accent1>
      <a:accent2>
        <a:srgbClr val="84C5D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DEADA"/>
      </a:accent6>
      <a:hlink>
        <a:srgbClr val="DBEEF3"/>
      </a:hlink>
      <a:folHlink>
        <a:srgbClr val="DBEEF3"/>
      </a:folHlink>
    </a:clrScheme>
    <a:fontScheme name="Custom 1">
      <a:majorFont>
        <a:latin typeface="Proxima Nova Alt Rg"/>
        <a:ea typeface=""/>
        <a:cs typeface=""/>
      </a:majorFont>
      <a:minorFont>
        <a:latin typeface="Proxima Nova Alt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Proxima Nova Alt Rg"/>
        <a:ea typeface=""/>
        <a:cs typeface=""/>
      </a:majorFont>
      <a:minorFont>
        <a:latin typeface="Proxima Nova Alt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3648</TotalTime>
  <Words>841</Words>
  <Application>Microsoft Office PowerPoint</Application>
  <PresentationFormat>Custom</PresentationFormat>
  <Paragraphs>130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Proxima Nova Alt Rg</vt:lpstr>
      <vt:lpstr>Custom Design</vt:lpstr>
      <vt:lpstr>installing Zotero on Mac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Washington College of 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Immigration Research Resources</dc:title>
  <dc:subject/>
  <dc:creator>WCL User</dc:creator>
  <dc:description/>
  <cp:lastModifiedBy>John Heywood</cp:lastModifiedBy>
  <cp:revision>557</cp:revision>
  <dcterms:created xsi:type="dcterms:W3CDTF">2016-08-31T14:05:31Z</dcterms:created>
  <dcterms:modified xsi:type="dcterms:W3CDTF">2026-08-31T19:54:51Z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Washington College of Law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22</vt:i4>
  </property>
</Properties>
</file>